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343" autoAdjust="0"/>
  </p:normalViewPr>
  <p:slideViewPr>
    <p:cSldViewPr snapToGrid="0">
      <p:cViewPr varScale="1">
        <p:scale>
          <a:sx n="67" d="100"/>
          <a:sy n="67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4465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2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46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97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804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00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3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5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662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07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372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54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8"/>
            <a:ext cx="3793678" cy="21634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Test</a:t>
            </a:r>
            <a:r>
              <a:rPr lang="bn-BD" dirty="0"/>
              <a:t> </a:t>
            </a:r>
            <a:r>
              <a:rPr lang="en-US" dirty="0"/>
              <a:t>Batsman Data Analysis using Python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1747" y="3383279"/>
            <a:ext cx="2426740" cy="1528353"/>
          </a:xfrm>
        </p:spPr>
        <p:txBody>
          <a:bodyPr/>
          <a:lstStyle/>
          <a:p>
            <a:r>
              <a:rPr lang="en-US" dirty="0" smtClean="0"/>
              <a:t>Group Members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88474"/>
              </p:ext>
            </p:extLst>
          </p:nvPr>
        </p:nvGraphicFramePr>
        <p:xfrm>
          <a:off x="7734473" y="3840655"/>
          <a:ext cx="4361733" cy="15101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21041">
                  <a:extLst>
                    <a:ext uri="{9D8B030D-6E8A-4147-A177-3AD203B41FA5}">
                      <a16:colId xmlns:a16="http://schemas.microsoft.com/office/drawing/2014/main" val="2372464279"/>
                    </a:ext>
                  </a:extLst>
                </a:gridCol>
                <a:gridCol w="1540692">
                  <a:extLst>
                    <a:ext uri="{9D8B030D-6E8A-4147-A177-3AD203B41FA5}">
                      <a16:colId xmlns:a16="http://schemas.microsoft.com/office/drawing/2014/main" val="679074688"/>
                    </a:ext>
                  </a:extLst>
                </a:gridCol>
              </a:tblGrid>
              <a:tr h="33319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Saidur Rahman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6823829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Farhan </a:t>
                      </a:r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Tanvir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5574710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. 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Ruhul Kabir Howlader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bn-BD" sz="160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bn-BD" sz="160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bn-BD" sz="160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6661302"/>
                  </a:ext>
                </a:extLst>
              </a:tr>
              <a:tr h="39231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</a:t>
                      </a:r>
                      <a:r>
                        <a:rPr lang="bn-BD" sz="160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lang="bn-BD" sz="1600" dirty="0">
                          <a:effectLst/>
                          <a:latin typeface="Times New Roman" panose="02020603050405020304" pitchFamily="18" charset="0"/>
                        </a:rPr>
                        <a:t>-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22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1040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796" y="738162"/>
            <a:ext cx="8770571" cy="1560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Pearson correlation coefficient between runs and </a:t>
            </a:r>
            <a:r>
              <a:rPr 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mins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084682"/>
              </p:ext>
            </p:extLst>
          </p:nvPr>
        </p:nvGraphicFramePr>
        <p:xfrm>
          <a:off x="3419796" y="2090646"/>
          <a:ext cx="8160385" cy="1173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46935">
                  <a:extLst>
                    <a:ext uri="{9D8B030D-6E8A-4147-A177-3AD203B41FA5}">
                      <a16:colId xmlns:a16="http://schemas.microsoft.com/office/drawing/2014/main" val="2684828995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705417683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629410962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2429275353"/>
                    </a:ext>
                  </a:extLst>
                </a:gridCol>
              </a:tblGrid>
              <a:tr h="2119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Player</a:t>
                      </a:r>
                      <a:r>
                        <a:rPr lang="en-US" sz="1600" dirty="0">
                          <a:effectLst/>
                        </a:rPr>
                        <a:t> Name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Player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Value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745278"/>
                  </a:ext>
                </a:extLst>
              </a:tr>
              <a:tr h="218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Steven Smith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</a:t>
                      </a:r>
                      <a:r>
                        <a:rPr lang="bn-BD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969651823506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David Warner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r>
                        <a:rPr lang="bn-BD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961165930603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93704277"/>
                  </a:ext>
                </a:extLst>
              </a:tr>
              <a:tr h="218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Virat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Kohli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r>
                        <a:rPr lang="bn-BD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984947389911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Kane Williamson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r>
                        <a:rPr lang="bn-BD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966798066549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115618"/>
                  </a:ext>
                </a:extLst>
              </a:tr>
              <a:tr h="2181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Joe Root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r>
                        <a:rPr lang="bn-BD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976154069449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Tamim</a:t>
                      </a:r>
                      <a:r>
                        <a:rPr lang="en-US" sz="1800" dirty="0">
                          <a:effectLst/>
                        </a:rPr>
                        <a:t> Iqbal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309718"/>
                  </a:ext>
                </a:extLst>
              </a:tr>
            </a:tbl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510346"/>
              </p:ext>
            </p:extLst>
          </p:nvPr>
        </p:nvGraphicFramePr>
        <p:xfrm>
          <a:off x="2124223" y="3287758"/>
          <a:ext cx="9827068" cy="444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Document" r:id="rId4" imgW="8549383" imgH="4298569" progId="Word.Document.12">
                  <p:embed/>
                </p:oleObj>
              </mc:Choice>
              <mc:Fallback>
                <p:oleObj name="Document" r:id="rId4" imgW="8549383" imgH="429856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24223" y="3287758"/>
                        <a:ext cx="9827068" cy="444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5077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474" y="777350"/>
            <a:ext cx="6105797" cy="1560716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Players strike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506526"/>
              </p:ext>
            </p:extLst>
          </p:nvPr>
        </p:nvGraphicFramePr>
        <p:xfrm>
          <a:off x="1377606" y="2647270"/>
          <a:ext cx="11024165" cy="3442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4" imgW="8285382" imgH="2567051" progId="Word.Document.12">
                  <p:embed/>
                </p:oleObj>
              </mc:Choice>
              <mc:Fallback>
                <p:oleObj name="Document" r:id="rId4" imgW="8285382" imgH="25670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7606" y="2647270"/>
                        <a:ext cx="11024165" cy="3442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157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203" y="738162"/>
            <a:ext cx="6602186" cy="1560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Players out Categories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89" y="2472196"/>
            <a:ext cx="6883120" cy="3906117"/>
          </a:xfrm>
        </p:spPr>
      </p:pic>
    </p:spTree>
    <p:extLst>
      <p:ext uri="{BB962C8B-B14F-4D97-AF65-F5344CB8AC3E}">
        <p14:creationId xmlns:p14="http://schemas.microsoft.com/office/powerpoint/2010/main" val="1861659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0" y="777351"/>
            <a:ext cx="10306547" cy="1560716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All player normal distribution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679250"/>
              </p:ext>
            </p:extLst>
          </p:nvPr>
        </p:nvGraphicFramePr>
        <p:xfrm>
          <a:off x="548641" y="2180493"/>
          <a:ext cx="11312388" cy="513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4" imgW="8241399" imgH="4597231" progId="Word.Document.12">
                  <p:embed/>
                </p:oleObj>
              </mc:Choice>
              <mc:Fallback>
                <p:oleObj name="Document" r:id="rId4" imgW="8241399" imgH="45972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1" y="2180493"/>
                        <a:ext cx="11312388" cy="5136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030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823537"/>
            <a:ext cx="9723071" cy="156071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All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player normal and t distribution with 90% confidence interval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957268"/>
              </p:ext>
            </p:extLst>
          </p:nvPr>
        </p:nvGraphicFramePr>
        <p:xfrm>
          <a:off x="1350498" y="2384253"/>
          <a:ext cx="10353773" cy="3481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4394">
                  <a:extLst>
                    <a:ext uri="{9D8B030D-6E8A-4147-A177-3AD203B41FA5}">
                      <a16:colId xmlns:a16="http://schemas.microsoft.com/office/drawing/2014/main" val="2278247470"/>
                    </a:ext>
                  </a:extLst>
                </a:gridCol>
                <a:gridCol w="1287329">
                  <a:extLst>
                    <a:ext uri="{9D8B030D-6E8A-4147-A177-3AD203B41FA5}">
                      <a16:colId xmlns:a16="http://schemas.microsoft.com/office/drawing/2014/main" val="712431895"/>
                    </a:ext>
                  </a:extLst>
                </a:gridCol>
                <a:gridCol w="1464410">
                  <a:extLst>
                    <a:ext uri="{9D8B030D-6E8A-4147-A177-3AD203B41FA5}">
                      <a16:colId xmlns:a16="http://schemas.microsoft.com/office/drawing/2014/main" val="2954710996"/>
                    </a:ext>
                  </a:extLst>
                </a:gridCol>
                <a:gridCol w="1464410">
                  <a:extLst>
                    <a:ext uri="{9D8B030D-6E8A-4147-A177-3AD203B41FA5}">
                      <a16:colId xmlns:a16="http://schemas.microsoft.com/office/drawing/2014/main" val="2314263781"/>
                    </a:ext>
                  </a:extLst>
                </a:gridCol>
                <a:gridCol w="1464410">
                  <a:extLst>
                    <a:ext uri="{9D8B030D-6E8A-4147-A177-3AD203B41FA5}">
                      <a16:colId xmlns:a16="http://schemas.microsoft.com/office/drawing/2014/main" val="885966711"/>
                    </a:ext>
                  </a:extLst>
                </a:gridCol>
                <a:gridCol w="1464410">
                  <a:extLst>
                    <a:ext uri="{9D8B030D-6E8A-4147-A177-3AD203B41FA5}">
                      <a16:colId xmlns:a16="http://schemas.microsoft.com/office/drawing/2014/main" val="1860312258"/>
                    </a:ext>
                  </a:extLst>
                </a:gridCol>
                <a:gridCol w="1464410">
                  <a:extLst>
                    <a:ext uri="{9D8B030D-6E8A-4147-A177-3AD203B41FA5}">
                      <a16:colId xmlns:a16="http://schemas.microsoft.com/office/drawing/2014/main" val="1973173658"/>
                    </a:ext>
                  </a:extLst>
                </a:gridCol>
              </a:tblGrid>
              <a:tr h="499118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Player Name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</a:t>
                      </a:r>
                      <a:r>
                        <a:rPr lang="bn-IN" sz="1800">
                          <a:effectLst/>
                        </a:rPr>
                        <a:t>- </a:t>
                      </a:r>
                      <a:r>
                        <a:rPr lang="en-US" sz="1800">
                          <a:effectLst/>
                        </a:rPr>
                        <a:t>distribution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Normal distribution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952405"/>
                  </a:ext>
                </a:extLst>
              </a:tr>
              <a:tr h="4157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Lower 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Upper 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Mean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Lower 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Upper Value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4630689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Steven Smith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60</a:t>
                      </a:r>
                      <a:r>
                        <a:rPr lang="bn-IN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88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51</a:t>
                      </a:r>
                      <a:r>
                        <a:rPr lang="bn-IN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60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88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51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29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46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801510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Virat Kohli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57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56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45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70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57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56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45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69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79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2348230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Joe Root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49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29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56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87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49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43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56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73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7990857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David Warner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49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57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65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49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41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41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57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49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33962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Kane Williamson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53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63</a:t>
                      </a:r>
                      <a:r>
                        <a:rPr lang="bn-IN" sz="1800">
                          <a:effectLst/>
                        </a:rPr>
                        <a:t>..</a:t>
                      </a:r>
                      <a:r>
                        <a:rPr lang="en-US" sz="1800">
                          <a:effectLst/>
                        </a:rPr>
                        <a:t>50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53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42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87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63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589446"/>
                  </a:ext>
                </a:extLst>
              </a:tr>
              <a:tr h="4278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Tamim Iqbal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77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27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97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43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61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77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</a:t>
                      </a:r>
                      <a:r>
                        <a:rPr lang="bn-IN" sz="1800">
                          <a:effectLst/>
                        </a:rPr>
                        <a:t>.</a:t>
                      </a:r>
                      <a:r>
                        <a:rPr lang="en-US" sz="1800">
                          <a:effectLst/>
                        </a:rPr>
                        <a:t>29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43</a:t>
                      </a:r>
                      <a:r>
                        <a:rPr lang="bn-IN" sz="1800" dirty="0">
                          <a:effectLst/>
                        </a:rPr>
                        <a:t>.</a:t>
                      </a:r>
                      <a:r>
                        <a:rPr lang="en-US" sz="1800" dirty="0">
                          <a:effectLst/>
                        </a:rPr>
                        <a:t>25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249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927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770" y="4203623"/>
            <a:ext cx="9210453" cy="1560716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You!!</a:t>
            </a:r>
            <a:endParaRPr lang="en-US" sz="6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313" y="4983981"/>
            <a:ext cx="4153544" cy="10398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04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163" y="1123405"/>
            <a:ext cx="10188980" cy="848901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Identify the players by their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data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83835352"/>
              </p:ext>
            </p:extLst>
          </p:nvPr>
        </p:nvGraphicFramePr>
        <p:xfrm>
          <a:off x="1463038" y="2880625"/>
          <a:ext cx="5212080" cy="29673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1210">
                  <a:extLst>
                    <a:ext uri="{9D8B030D-6E8A-4147-A177-3AD203B41FA5}">
                      <a16:colId xmlns:a16="http://schemas.microsoft.com/office/drawing/2014/main" val="256774463"/>
                    </a:ext>
                  </a:extLst>
                </a:gridCol>
                <a:gridCol w="1340478">
                  <a:extLst>
                    <a:ext uri="{9D8B030D-6E8A-4147-A177-3AD203B41FA5}">
                      <a16:colId xmlns:a16="http://schemas.microsoft.com/office/drawing/2014/main" val="2776339391"/>
                    </a:ext>
                  </a:extLst>
                </a:gridCol>
                <a:gridCol w="1052181">
                  <a:extLst>
                    <a:ext uri="{9D8B030D-6E8A-4147-A177-3AD203B41FA5}">
                      <a16:colId xmlns:a16="http://schemas.microsoft.com/office/drawing/2014/main" val="3350054607"/>
                    </a:ext>
                  </a:extLst>
                </a:gridCol>
                <a:gridCol w="1119742">
                  <a:extLst>
                    <a:ext uri="{9D8B030D-6E8A-4147-A177-3AD203B41FA5}">
                      <a16:colId xmlns:a16="http://schemas.microsoft.com/office/drawing/2014/main" val="3957915215"/>
                    </a:ext>
                  </a:extLst>
                </a:gridCol>
                <a:gridCol w="938469">
                  <a:extLst>
                    <a:ext uri="{9D8B030D-6E8A-4147-A177-3AD203B41FA5}">
                      <a16:colId xmlns:a16="http://schemas.microsoft.com/office/drawing/2014/main" val="2083390685"/>
                    </a:ext>
                  </a:extLst>
                </a:gridCol>
              </a:tblGrid>
              <a:tr h="7486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Player 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Player Name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Country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Innings Played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Reference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4162263485"/>
                  </a:ext>
                </a:extLst>
              </a:tr>
              <a:tr h="2932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 dirty="0">
                          <a:effectLst/>
                        </a:rPr>
                        <a:t>Steven Smith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Australia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600">
                          <a:effectLst/>
                        </a:rPr>
                        <a:t>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1409386593"/>
                  </a:ext>
                </a:extLst>
              </a:tr>
              <a:tr h="2798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Virat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Kohli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India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2171926457"/>
                  </a:ext>
                </a:extLst>
              </a:tr>
              <a:tr h="2818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Joe Root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England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2421590865"/>
                  </a:ext>
                </a:extLst>
              </a:tr>
              <a:tr h="2858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David Warner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Australia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4254533650"/>
                  </a:ext>
                </a:extLst>
              </a:tr>
              <a:tr h="4953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Kane Williamson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New Zealand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884757879"/>
                  </a:ext>
                </a:extLst>
              </a:tr>
              <a:tr h="4953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Tamim Iqbal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Bangladesh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57671" marR="57671" marT="0" marB="0"/>
                </a:tc>
                <a:extLst>
                  <a:ext uri="{0D108BD9-81ED-4DB2-BD59-A6C34878D82A}">
                    <a16:rowId xmlns:a16="http://schemas.microsoft.com/office/drawing/2014/main" val="2893859955"/>
                  </a:ext>
                </a:extLst>
              </a:tr>
            </a:tbl>
          </a:graphicData>
        </a:graphic>
      </p:graphicFrame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76" y="2880625"/>
            <a:ext cx="4526282" cy="2967318"/>
          </a:xfrm>
        </p:spPr>
      </p:pic>
    </p:spTree>
    <p:extLst>
      <p:ext uri="{BB962C8B-B14F-4D97-AF65-F5344CB8AC3E}">
        <p14:creationId xmlns:p14="http://schemas.microsoft.com/office/powerpoint/2010/main" val="5645560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025" y="885825"/>
            <a:ext cx="9444397" cy="1560716"/>
          </a:xfrm>
        </p:spPr>
        <p:txBody>
          <a:bodyPr>
            <a:noAutofit/>
          </a:bodyPr>
          <a:lstStyle/>
          <a:p>
            <a:r>
              <a:rPr lang="bn-BD" sz="3600" b="1" dirty="0">
                <a:solidFill>
                  <a:schemeClr val="bg1"/>
                </a:solidFill>
              </a:rPr>
              <a:t/>
            </a:r>
            <a:br>
              <a:rPr lang="bn-BD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All player runs and balls visualization</a:t>
            </a:r>
            <a:r>
              <a:rPr lang="bn-IN" sz="3600" b="1" dirty="0">
                <a:solidFill>
                  <a:schemeClr val="bg1"/>
                </a:solidFill>
              </a:rPr>
              <a:t>:</a:t>
            </a:r>
            <a:r>
              <a:rPr lang="en-US" sz="3600" b="1" dirty="0">
                <a:solidFill>
                  <a:schemeClr val="bg1"/>
                </a:solidFill>
              </a:rPr>
              <a:t/>
            </a:r>
            <a:br>
              <a:rPr lang="en-US" sz="3600" b="1" dirty="0">
                <a:solidFill>
                  <a:schemeClr val="bg1"/>
                </a:solidFill>
              </a:rPr>
            </a:b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9483" y="2325189"/>
            <a:ext cx="10355831" cy="494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09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1429" y="729454"/>
            <a:ext cx="8770571" cy="1560716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All </a:t>
            </a:r>
            <a:r>
              <a:rPr lang="en-US" b="1" dirty="0">
                <a:solidFill>
                  <a:schemeClr val="bg1"/>
                </a:solidFill>
              </a:rPr>
              <a:t>players all innings </a:t>
            </a:r>
            <a:r>
              <a:rPr lang="en-US" b="1" dirty="0" smtClean="0">
                <a:solidFill>
                  <a:schemeClr val="bg1"/>
                </a:solidFill>
              </a:rPr>
              <a:t>score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35007"/>
              </p:ext>
            </p:extLst>
          </p:nvPr>
        </p:nvGraphicFramePr>
        <p:xfrm>
          <a:off x="1744394" y="2011679"/>
          <a:ext cx="9610539" cy="5515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Document" r:id="rId4" imgW="8241399" imgH="5118629" progId="Word.Document.12">
                  <p:embed/>
                </p:oleObj>
              </mc:Choice>
              <mc:Fallback>
                <p:oleObj name="Document" r:id="rId4" imgW="8241399" imgH="51186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4394" y="2011679"/>
                        <a:ext cx="9610539" cy="5515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7536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114" y="685910"/>
            <a:ext cx="9849347" cy="156071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Comparing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player average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runs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83" y="2246626"/>
            <a:ext cx="5353632" cy="3752229"/>
          </a:xfrm>
        </p:spPr>
      </p:pic>
    </p:spTree>
    <p:extLst>
      <p:ext uri="{BB962C8B-B14F-4D97-AF65-F5344CB8AC3E}">
        <p14:creationId xmlns:p14="http://schemas.microsoft.com/office/powerpoint/2010/main" val="1164783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Comparing the player average runs in four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innings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2517376"/>
            <a:ext cx="7145383" cy="3790285"/>
          </a:xfrm>
        </p:spPr>
      </p:pic>
    </p:spTree>
    <p:extLst>
      <p:ext uri="{BB962C8B-B14F-4D97-AF65-F5344CB8AC3E}">
        <p14:creationId xmlns:p14="http://schemas.microsoft.com/office/powerpoint/2010/main" val="2767505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409" y="877684"/>
            <a:ext cx="8770571" cy="1560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 players run in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Boundaries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100149"/>
              </p:ext>
            </p:extLst>
          </p:nvPr>
        </p:nvGraphicFramePr>
        <p:xfrm>
          <a:off x="2297478" y="2613388"/>
          <a:ext cx="9289388" cy="4856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4" imgW="8241399" imgH="4303247" progId="Word.Document.12">
                  <p:embed/>
                </p:oleObj>
              </mc:Choice>
              <mc:Fallback>
                <p:oleObj name="Document" r:id="rId4" imgW="8241399" imgH="43032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7478" y="2613388"/>
                        <a:ext cx="9289388" cy="4856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2931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846" y="827542"/>
            <a:ext cx="10737668" cy="156071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players present in the ground status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696" y="2438399"/>
            <a:ext cx="9481576" cy="4419601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427864"/>
              </p:ext>
            </p:extLst>
          </p:nvPr>
        </p:nvGraphicFramePr>
        <p:xfrm>
          <a:off x="2028555" y="2538685"/>
          <a:ext cx="9631085" cy="4860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Document" r:id="rId4" imgW="8241399" imgH="4303247" progId="Word.Document.12">
                  <p:embed/>
                </p:oleObj>
              </mc:Choice>
              <mc:Fallback>
                <p:oleObj name="Document" r:id="rId4" imgW="8241399" imgH="43032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28555" y="2538685"/>
                        <a:ext cx="9631085" cy="4860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4427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7240" y="777350"/>
            <a:ext cx="7817031" cy="1560716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The plot of runs and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balls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3196"/>
              </p:ext>
            </p:extLst>
          </p:nvPr>
        </p:nvGraphicFramePr>
        <p:xfrm>
          <a:off x="1501410" y="2438400"/>
          <a:ext cx="10202862" cy="4736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ocument" r:id="rId4" imgW="8285382" imgH="3690810" progId="Word.Document.12">
                  <p:embed/>
                </p:oleObj>
              </mc:Choice>
              <mc:Fallback>
                <p:oleObj name="Document" r:id="rId4" imgW="8285382" imgH="369081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1410" y="2438400"/>
                        <a:ext cx="10202862" cy="4736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579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161</TotalTime>
  <Words>303</Words>
  <Application>Microsoft Office PowerPoint</Application>
  <PresentationFormat>Widescreen</PresentationFormat>
  <Paragraphs>127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Century Schoolbook</vt:lpstr>
      <vt:lpstr>Corbel</vt:lpstr>
      <vt:lpstr>Times New Roman</vt:lpstr>
      <vt:lpstr>Vrinda</vt:lpstr>
      <vt:lpstr>Feathered</vt:lpstr>
      <vt:lpstr>Document</vt:lpstr>
      <vt:lpstr>Test Batsman Data Analysis using Python </vt:lpstr>
      <vt:lpstr>Identify the players by their data</vt:lpstr>
      <vt:lpstr> All player runs and balls visualization: </vt:lpstr>
      <vt:lpstr> All players all innings score</vt:lpstr>
      <vt:lpstr> Comparing the player average runs</vt:lpstr>
      <vt:lpstr>Comparing the player average runs in four innings </vt:lpstr>
      <vt:lpstr> All players run in Boundaries</vt:lpstr>
      <vt:lpstr> All players present in the ground status</vt:lpstr>
      <vt:lpstr> The plot of runs and balls</vt:lpstr>
      <vt:lpstr>Pearson correlation coefficient between runs and mins</vt:lpstr>
      <vt:lpstr> Players strike rates</vt:lpstr>
      <vt:lpstr> Players out Categories</vt:lpstr>
      <vt:lpstr> All player normal distribution figures</vt:lpstr>
      <vt:lpstr>All player normal and t distribution with 90% confidence interval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M. Ruhul Kabir Howlader</dc:creator>
  <cp:lastModifiedBy>S. M. Ruhul Kabir Howlader</cp:lastModifiedBy>
  <cp:revision>22</cp:revision>
  <dcterms:created xsi:type="dcterms:W3CDTF">2018-03-27T13:31:30Z</dcterms:created>
  <dcterms:modified xsi:type="dcterms:W3CDTF">2018-03-27T16:48:15Z</dcterms:modified>
</cp:coreProperties>
</file>